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5"/>
  </p:sldMasterIdLst>
  <p:sldIdLst>
    <p:sldId id="256" r:id="rId16"/>
    <p:sldId id="263" r:id="rId17"/>
    <p:sldId id="283" r:id="rId18"/>
    <p:sldId id="284" r:id="rId19"/>
    <p:sldId id="279" r:id="rId20"/>
    <p:sldId id="280" r:id="rId21"/>
    <p:sldId id="276" r:id="rId22"/>
    <p:sldId id="285" r:id="rId23"/>
    <p:sldId id="260" r:id="rId24"/>
    <p:sldId id="272" r:id="rId25"/>
    <p:sldId id="274" r:id="rId26"/>
    <p:sldId id="281" r:id="rId27"/>
    <p:sldId id="267" r:id="rId28"/>
    <p:sldId id="286" r:id="rId29"/>
    <p:sldId id="261" r:id="rId30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customXml" Target="../customXml/item10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8" Type="http://schemas.openxmlformats.org/officeDocument/2006/relationships/customXml" Target="../customXml/item8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0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3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573044"/>
            <a:ext cx="14682604" cy="1525982"/>
          </a:xfrm>
        </p:spPr>
        <p:txBody>
          <a:bodyPr/>
          <a:lstStyle/>
          <a:p>
            <a:r>
              <a:rPr lang="pt-BR" sz="6000" dirty="0"/>
              <a:t>Sessão </a:t>
            </a:r>
            <a:r>
              <a:rPr lang="pt-BR" sz="6000" dirty="0" err="1"/>
              <a:t>siladepa</a:t>
            </a:r>
            <a:r>
              <a:rPr lang="pt-BR" sz="6000" dirty="0"/>
              <a:t> – </a:t>
            </a:r>
            <a:r>
              <a:rPr lang="pt-BR" sz="6000" dirty="0" err="1"/>
              <a:t>cbp</a:t>
            </a:r>
            <a:r>
              <a:rPr lang="pt-BR" sz="6000" dirty="0"/>
              <a:t> 2024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Ana Letícia Boff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Laboratório </a:t>
            </a:r>
            <a:r>
              <a:rPr lang="pt-BR" dirty="0" err="1"/>
              <a:t>Dermapat</a:t>
            </a:r>
            <a:r>
              <a:rPr lang="pt-BR" dirty="0"/>
              <a:t>/ Santa Casa de Porto Alegre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B2E7EFD-1F6D-DE6E-AF46-6C20F7604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956" y="589013"/>
            <a:ext cx="10082373" cy="890434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6177411-3A42-7C67-45C0-EF81DC3CA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5"/>
          <a:stretch/>
        </p:blipFill>
        <p:spPr>
          <a:xfrm rot="5400000">
            <a:off x="9309933" y="1449364"/>
            <a:ext cx="9916315" cy="73497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44CF3C1-9887-32A1-0E9C-EDFE3EED544D}"/>
              </a:ext>
            </a:extLst>
          </p:cNvPr>
          <p:cNvSpPr txBox="1"/>
          <p:nvPr/>
        </p:nvSpPr>
        <p:spPr>
          <a:xfrm>
            <a:off x="7366958" y="0"/>
            <a:ext cx="354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EPIDERME E INFUNDÍBULO</a:t>
            </a:r>
          </a:p>
        </p:txBody>
      </p:sp>
    </p:spTree>
    <p:extLst>
      <p:ext uri="{BB962C8B-B14F-4D97-AF65-F5344CB8AC3E}">
        <p14:creationId xmlns:p14="http://schemas.microsoft.com/office/powerpoint/2010/main" val="44376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9E93B5-BFD8-3055-28F2-ACD26E8FA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45" y="430886"/>
            <a:ext cx="10595888" cy="94252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B4A76E3-43D8-B3B2-4E85-E17642501C82}"/>
              </a:ext>
            </a:extLst>
          </p:cNvPr>
          <p:cNvSpPr txBox="1"/>
          <p:nvPr/>
        </p:nvSpPr>
        <p:spPr>
          <a:xfrm>
            <a:off x="12715336" y="3312543"/>
            <a:ext cx="354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EPIDERME E INFUNDÍBULO</a:t>
            </a:r>
          </a:p>
        </p:txBody>
      </p:sp>
    </p:spTree>
    <p:extLst>
      <p:ext uri="{BB962C8B-B14F-4D97-AF65-F5344CB8AC3E}">
        <p14:creationId xmlns:p14="http://schemas.microsoft.com/office/powerpoint/2010/main" val="134360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A6BF10-A56B-8943-0E48-B7B443966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41539"/>
            <a:ext cx="16725900" cy="9489057"/>
          </a:xfrm>
        </p:spPr>
        <p:txBody>
          <a:bodyPr/>
          <a:lstStyle/>
          <a:p>
            <a:r>
              <a:rPr lang="pt-BR" b="1" u="sng" dirty="0"/>
              <a:t>CLÍNICA E DERMATOSCOPIA: </a:t>
            </a:r>
          </a:p>
          <a:p>
            <a:r>
              <a:rPr lang="pt-BR" dirty="0"/>
              <a:t>-    Placa </a:t>
            </a:r>
          </a:p>
          <a:p>
            <a:pPr marL="457200" indent="-457200">
              <a:buFontTx/>
              <a:buChar char="-"/>
            </a:pPr>
            <a:r>
              <a:rPr lang="pt-BR" dirty="0"/>
              <a:t>Afinamento dos fios</a:t>
            </a:r>
          </a:p>
          <a:p>
            <a:pPr marL="457200" indent="-457200">
              <a:buFontTx/>
              <a:buChar char="-"/>
            </a:pPr>
            <a:r>
              <a:rPr lang="pt-BR" dirty="0"/>
              <a:t>Eritema</a:t>
            </a:r>
          </a:p>
          <a:p>
            <a:pPr marL="457200" indent="-457200">
              <a:buFontTx/>
              <a:buChar char="-"/>
            </a:pPr>
            <a:r>
              <a:rPr lang="pt-BR" dirty="0"/>
              <a:t>Hiperceratose e eritema </a:t>
            </a:r>
            <a:r>
              <a:rPr lang="pt-BR" dirty="0" err="1"/>
              <a:t>peripilar</a:t>
            </a:r>
            <a:endParaRPr lang="pt-BR" dirty="0"/>
          </a:p>
          <a:p>
            <a:r>
              <a:rPr lang="pt-BR" b="1" u="sng" dirty="0"/>
              <a:t>HISTOLOGIA:</a:t>
            </a:r>
          </a:p>
          <a:p>
            <a:pPr marL="457200" indent="-457200">
              <a:buFontTx/>
              <a:buChar char="-"/>
            </a:pPr>
            <a:r>
              <a:rPr lang="pt-BR" dirty="0"/>
              <a:t>Alopecia não cicatricial</a:t>
            </a:r>
          </a:p>
          <a:p>
            <a:pPr marL="457200" indent="-457200">
              <a:buFontTx/>
              <a:buChar char="-"/>
            </a:pPr>
            <a:r>
              <a:rPr lang="pt-BR" dirty="0"/>
              <a:t>Marcada atrofia das glândulas sebáceas </a:t>
            </a:r>
          </a:p>
          <a:p>
            <a:pPr marL="457200" indent="-457200">
              <a:buFontTx/>
              <a:buChar char="-"/>
            </a:pPr>
            <a:r>
              <a:rPr lang="pt-BR" dirty="0"/>
              <a:t>Miniaturização </a:t>
            </a:r>
          </a:p>
          <a:p>
            <a:pPr marL="457200" indent="-457200">
              <a:buFontTx/>
              <a:buChar char="-"/>
            </a:pPr>
            <a:r>
              <a:rPr lang="pt-BR" dirty="0"/>
              <a:t>Aumento de </a:t>
            </a:r>
            <a:r>
              <a:rPr lang="pt-BR" dirty="0" err="1"/>
              <a:t>telógenos</a:t>
            </a:r>
            <a:r>
              <a:rPr lang="pt-BR" dirty="0"/>
              <a:t> </a:t>
            </a:r>
          </a:p>
          <a:p>
            <a:pPr marL="457200" indent="-457200">
              <a:buFontTx/>
              <a:buChar char="-"/>
            </a:pPr>
            <a:r>
              <a:rPr lang="pt-BR" dirty="0"/>
              <a:t>Infiltrado </a:t>
            </a:r>
            <a:r>
              <a:rPr lang="pt-BR" dirty="0" err="1"/>
              <a:t>peribulbar</a:t>
            </a:r>
            <a:r>
              <a:rPr lang="pt-BR" dirty="0"/>
              <a:t> de linfócitos </a:t>
            </a:r>
          </a:p>
          <a:p>
            <a:pPr marL="457200" indent="-457200">
              <a:buFontTx/>
              <a:buChar char="-"/>
            </a:pPr>
            <a:r>
              <a:rPr lang="pt-BR" dirty="0"/>
              <a:t>Dermatite </a:t>
            </a:r>
            <a:r>
              <a:rPr lang="pt-BR" dirty="0" err="1"/>
              <a:t>espongiótica</a:t>
            </a:r>
            <a:r>
              <a:rPr lang="pt-BR" dirty="0"/>
              <a:t>, infiltrado perivascular e difuso na derme superior com plasmócitos e ectasia de vasos</a:t>
            </a:r>
          </a:p>
          <a:p>
            <a:pPr marL="457200" indent="-457200">
              <a:buFontTx/>
              <a:buChar char="-"/>
            </a:pPr>
            <a:endParaRPr lang="pt-BR" dirty="0"/>
          </a:p>
          <a:p>
            <a:pPr marL="457200" indent="-457200">
              <a:buFontTx/>
              <a:buChar char="-"/>
            </a:pPr>
            <a:endParaRPr lang="pt-BR" dirty="0"/>
          </a:p>
          <a:p>
            <a:pPr marL="457200" indent="-457200">
              <a:buFontTx/>
              <a:buChar char="-"/>
            </a:pPr>
            <a:endParaRPr lang="pt-BR" dirty="0"/>
          </a:p>
        </p:txBody>
      </p:sp>
      <p:sp>
        <p:nvSpPr>
          <p:cNvPr id="4" name="Chave Direita 3">
            <a:extLst>
              <a:ext uri="{FF2B5EF4-FFF2-40B4-BE49-F238E27FC236}">
                <a16:creationId xmlns:a16="http://schemas.microsoft.com/office/drawing/2014/main" id="{C1BBC37A-011A-FE91-C6BF-69109D71C519}"/>
              </a:ext>
            </a:extLst>
          </p:cNvPr>
          <p:cNvSpPr/>
          <p:nvPr/>
        </p:nvSpPr>
        <p:spPr>
          <a:xfrm>
            <a:off x="7228935" y="6642339"/>
            <a:ext cx="948905" cy="1656271"/>
          </a:xfrm>
          <a:prstGeom prst="rightBrace">
            <a:avLst>
              <a:gd name="adj1" fmla="val 8333"/>
              <a:gd name="adj2" fmla="val 510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6860ED-AC0F-50DE-CC0E-8C55C579E182}"/>
              </a:ext>
            </a:extLst>
          </p:cNvPr>
          <p:cNvSpPr txBox="1"/>
          <p:nvPr/>
        </p:nvSpPr>
        <p:spPr>
          <a:xfrm>
            <a:off x="8669547" y="7239641"/>
            <a:ext cx="3019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ALOPECIA AREATA LIKE</a:t>
            </a:r>
          </a:p>
        </p:txBody>
      </p:sp>
      <p:sp>
        <p:nvSpPr>
          <p:cNvPr id="7" name="Chave Direita 6">
            <a:extLst>
              <a:ext uri="{FF2B5EF4-FFF2-40B4-BE49-F238E27FC236}">
                <a16:creationId xmlns:a16="http://schemas.microsoft.com/office/drawing/2014/main" id="{63B23AC9-653C-9CAA-5F43-C00961AA673D}"/>
              </a:ext>
            </a:extLst>
          </p:cNvPr>
          <p:cNvSpPr/>
          <p:nvPr/>
        </p:nvSpPr>
        <p:spPr>
          <a:xfrm>
            <a:off x="8195095" y="4986068"/>
            <a:ext cx="948905" cy="1656271"/>
          </a:xfrm>
          <a:prstGeom prst="rightBrace">
            <a:avLst>
              <a:gd name="adj1" fmla="val 8333"/>
              <a:gd name="adj2" fmla="val 510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A82963-CCA3-3468-BE63-DBFDF3BAC855}"/>
              </a:ext>
            </a:extLst>
          </p:cNvPr>
          <p:cNvSpPr txBox="1"/>
          <p:nvPr/>
        </p:nvSpPr>
        <p:spPr>
          <a:xfrm>
            <a:off x="9572445" y="558337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PSORÍASE DO CC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13AEB0-AF83-FFA8-5DC2-E5F994164605}"/>
              </a:ext>
            </a:extLst>
          </p:cNvPr>
          <p:cNvSpPr txBox="1"/>
          <p:nvPr/>
        </p:nvSpPr>
        <p:spPr>
          <a:xfrm>
            <a:off x="10247268" y="6479324"/>
            <a:ext cx="47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95231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2658" y="265385"/>
            <a:ext cx="11665975" cy="1216131"/>
          </a:xfrm>
        </p:spPr>
        <p:txBody>
          <a:bodyPr/>
          <a:lstStyle/>
          <a:p>
            <a:r>
              <a:rPr lang="pt-BR" sz="5400" dirty="0"/>
              <a:t>ALOPECIA PSORIASIFORME ASSOCIADA AO INIBIDOR DE TNF ALFA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888" y="3756124"/>
            <a:ext cx="16725900" cy="6265491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pt-BR" dirty="0"/>
              <a:t>Após suspeita histológica, foi perguntado para a médica que relatou que a paciente usava </a:t>
            </a:r>
            <a:r>
              <a:rPr lang="pt-BR" dirty="0" err="1"/>
              <a:t>Humira</a:t>
            </a:r>
            <a:r>
              <a:rPr lang="pt-BR" dirty="0"/>
              <a:t> (</a:t>
            </a:r>
            <a:r>
              <a:rPr lang="pt-BR" dirty="0" err="1"/>
              <a:t>adalimumabe</a:t>
            </a:r>
            <a:r>
              <a:rPr lang="pt-BR" dirty="0"/>
              <a:t>) para artrite reumatoide há mais de 1 ano</a:t>
            </a:r>
          </a:p>
          <a:p>
            <a:pPr marL="457200" indent="-457200">
              <a:buFontTx/>
              <a:buChar char="-"/>
            </a:pPr>
            <a:r>
              <a:rPr lang="pt-BR" dirty="0"/>
              <a:t>Foi suspenso o medicamento com melhora considerável da alopecia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2098" y="6593"/>
            <a:ext cx="14020708" cy="1216131"/>
          </a:xfrm>
        </p:spPr>
        <p:txBody>
          <a:bodyPr/>
          <a:lstStyle/>
          <a:p>
            <a:r>
              <a:rPr lang="pt-BR" sz="5400" dirty="0"/>
              <a:t>ALOPECIA PSORIASIFORME ASSOCIADA AO INIBIDOR DE FATOR DE NECROSE TUMORAL ALFA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098" y="2408124"/>
            <a:ext cx="17643803" cy="730294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pt-BR" dirty="0"/>
              <a:t>Se deve ao desbalanço das citocinas entre o TNF alfa e o interferon alfa produzindo alterações </a:t>
            </a:r>
            <a:r>
              <a:rPr lang="pt-BR" dirty="0" err="1"/>
              <a:t>psoriasiformes</a:t>
            </a:r>
            <a:r>
              <a:rPr lang="pt-BR" dirty="0"/>
              <a:t> no corpo e no couro cabeludo</a:t>
            </a:r>
          </a:p>
          <a:p>
            <a:pPr marL="457200" indent="-457200">
              <a:buFontTx/>
              <a:buChar char="-"/>
            </a:pPr>
            <a:r>
              <a:rPr lang="pt-BR" b="1" u="sng" dirty="0"/>
              <a:t>Achados clínicos: </a:t>
            </a:r>
            <a:r>
              <a:rPr lang="pt-BR" dirty="0"/>
              <a:t>desenvolvimento de lesões </a:t>
            </a:r>
            <a:r>
              <a:rPr lang="pt-BR" dirty="0" err="1"/>
              <a:t>psoriasiformes</a:t>
            </a:r>
            <a:r>
              <a:rPr lang="pt-BR" dirty="0"/>
              <a:t> após uso de </a:t>
            </a:r>
            <a:r>
              <a:rPr lang="pt-BR" dirty="0" err="1"/>
              <a:t>anti-TNF</a:t>
            </a:r>
            <a:r>
              <a:rPr lang="pt-BR" dirty="0"/>
              <a:t>, ausência de psoríase prévia, alopecia em placa, placas com eritema ou descamação no couro cabeludo, desenvolvimento de </a:t>
            </a:r>
            <a:r>
              <a:rPr lang="pt-BR" dirty="0" err="1"/>
              <a:t>rash</a:t>
            </a:r>
            <a:r>
              <a:rPr lang="pt-BR" dirty="0"/>
              <a:t> </a:t>
            </a:r>
            <a:r>
              <a:rPr lang="pt-BR" dirty="0" err="1"/>
              <a:t>psoriasiforme</a:t>
            </a:r>
            <a:r>
              <a:rPr lang="pt-BR" dirty="0"/>
              <a:t> no corpo após o início (incluindo unhas), </a:t>
            </a:r>
            <a:r>
              <a:rPr lang="pt-BR" dirty="0" err="1"/>
              <a:t>dermatoscopia</a:t>
            </a:r>
            <a:r>
              <a:rPr lang="pt-BR" dirty="0"/>
              <a:t> pode revelar alterações tipo alopecia </a:t>
            </a:r>
            <a:r>
              <a:rPr lang="pt-BR" dirty="0" err="1"/>
              <a:t>areata</a:t>
            </a:r>
            <a:r>
              <a:rPr lang="pt-BR" dirty="0"/>
              <a:t>.</a:t>
            </a:r>
          </a:p>
          <a:p>
            <a:pPr marL="457200" indent="-457200">
              <a:buFontTx/>
              <a:buChar char="-"/>
            </a:pPr>
            <a:r>
              <a:rPr lang="pt-BR" b="1" u="sng" dirty="0"/>
              <a:t>Achados histológicos: </a:t>
            </a:r>
            <a:r>
              <a:rPr lang="pt-BR" dirty="0"/>
              <a:t>alterações epidérmicas </a:t>
            </a:r>
            <a:r>
              <a:rPr lang="pt-BR" dirty="0" err="1"/>
              <a:t>psoriasiformes</a:t>
            </a:r>
            <a:r>
              <a:rPr lang="pt-BR" dirty="0"/>
              <a:t>, atrofia de </a:t>
            </a:r>
            <a:r>
              <a:rPr lang="pt-BR" dirty="0" err="1"/>
              <a:t>glândulase</a:t>
            </a:r>
            <a:r>
              <a:rPr lang="pt-BR" dirty="0"/>
              <a:t> sebáceas, alterações de alopecia </a:t>
            </a:r>
            <a:r>
              <a:rPr lang="pt-BR" dirty="0" err="1"/>
              <a:t>areata</a:t>
            </a:r>
            <a:r>
              <a:rPr lang="pt-BR" dirty="0"/>
              <a:t> (miniaturização, marcado aumento de </a:t>
            </a:r>
            <a:r>
              <a:rPr lang="pt-BR" dirty="0" err="1"/>
              <a:t>telógenos</a:t>
            </a:r>
            <a:r>
              <a:rPr lang="pt-BR" dirty="0"/>
              <a:t> e infiltrado linfocitário </a:t>
            </a:r>
            <a:r>
              <a:rPr lang="pt-BR" dirty="0" err="1"/>
              <a:t>peribulbar</a:t>
            </a:r>
            <a:r>
              <a:rPr lang="pt-BR" dirty="0"/>
              <a:t>), </a:t>
            </a:r>
            <a:r>
              <a:rPr lang="pt-BR" dirty="0" err="1"/>
              <a:t>presen;a</a:t>
            </a:r>
            <a:r>
              <a:rPr lang="pt-BR" dirty="0"/>
              <a:t> de plasmócitos e de eosinófilos (cerca de 44% dos casos), infiltrado perivascular, as vezes podem ser encontradas pústulas na região infundibular. </a:t>
            </a:r>
          </a:p>
          <a:p>
            <a:pPr marL="457200" indent="-457200">
              <a:buFontTx/>
              <a:buChar char="-"/>
            </a:pPr>
            <a:r>
              <a:rPr lang="pt-BR" dirty="0"/>
              <a:t>Diagnósticos diferenciais histológicos: 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2F0424-7DC7-E57C-9414-3DB748FA7FFB}"/>
              </a:ext>
            </a:extLst>
          </p:cNvPr>
          <p:cNvSpPr txBox="1"/>
          <p:nvPr/>
        </p:nvSpPr>
        <p:spPr>
          <a:xfrm>
            <a:off x="6828172" y="8265460"/>
            <a:ext cx="223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Psoríase do </a:t>
            </a:r>
            <a:r>
              <a:rPr lang="pt-BR" sz="2800" dirty="0" err="1"/>
              <a:t>cc</a:t>
            </a: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AAF65EE-7EBA-88FC-B354-C2DC72811CFC}"/>
              </a:ext>
            </a:extLst>
          </p:cNvPr>
          <p:cNvSpPr txBox="1"/>
          <p:nvPr/>
        </p:nvSpPr>
        <p:spPr>
          <a:xfrm>
            <a:off x="8750647" y="8726652"/>
            <a:ext cx="2480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Alopecia </a:t>
            </a:r>
            <a:r>
              <a:rPr lang="pt-BR" sz="2800" dirty="0" err="1"/>
              <a:t>Areata</a:t>
            </a:r>
            <a:endParaRPr lang="pt-BR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19569A0-F7D7-DB01-F07B-C93AABF182B7}"/>
              </a:ext>
            </a:extLst>
          </p:cNvPr>
          <p:cNvSpPr txBox="1"/>
          <p:nvPr/>
        </p:nvSpPr>
        <p:spPr>
          <a:xfrm>
            <a:off x="10949796" y="9187844"/>
            <a:ext cx="1996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Tínea</a:t>
            </a:r>
            <a:r>
              <a:rPr lang="pt-BR" sz="2800" dirty="0"/>
              <a:t> capitis</a:t>
            </a:r>
          </a:p>
        </p:txBody>
      </p:sp>
    </p:spTree>
    <p:extLst>
      <p:ext uri="{BB962C8B-B14F-4D97-AF65-F5344CB8AC3E}">
        <p14:creationId xmlns:p14="http://schemas.microsoft.com/office/powerpoint/2010/main" val="3463737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6130580"/>
            <a:ext cx="13716000" cy="1135018"/>
          </a:xfrm>
        </p:spPr>
        <p:txBody>
          <a:bodyPr/>
          <a:lstStyle/>
          <a:p>
            <a:r>
              <a:rPr lang="pt-BR" sz="8000" dirty="0" err="1"/>
              <a:t>obrigadA</a:t>
            </a:r>
            <a:r>
              <a:rPr lang="pt-BR" sz="8000" dirty="0"/>
              <a:t>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D6FE9D-D8D8-45A8-5FAE-57605A86A290}"/>
              </a:ext>
            </a:extLst>
          </p:cNvPr>
          <p:cNvSpPr txBox="1"/>
          <p:nvPr/>
        </p:nvSpPr>
        <p:spPr>
          <a:xfrm>
            <a:off x="759125" y="3554082"/>
            <a:ext cx="129867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Referências: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Atlas </a:t>
            </a:r>
            <a:r>
              <a:rPr lang="pt-BR" sz="2000" dirty="0" err="1">
                <a:solidFill>
                  <a:schemeClr val="bg1"/>
                </a:solidFill>
              </a:rPr>
              <a:t>of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Hair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pathology</a:t>
            </a:r>
            <a:r>
              <a:rPr lang="pt-BR" sz="2000" dirty="0">
                <a:solidFill>
                  <a:schemeClr val="bg1"/>
                </a:solidFill>
              </a:rPr>
              <a:t>, Leonard </a:t>
            </a:r>
            <a:r>
              <a:rPr lang="pt-BR" sz="2000" dirty="0" err="1">
                <a:solidFill>
                  <a:schemeClr val="bg1"/>
                </a:solidFill>
              </a:rPr>
              <a:t>Sperling</a:t>
            </a:r>
            <a:endParaRPr lang="pt-BR" sz="2000" dirty="0">
              <a:solidFill>
                <a:schemeClr val="bg1"/>
              </a:solidFill>
            </a:endParaRP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Alopecia </a:t>
            </a:r>
            <a:r>
              <a:rPr lang="pt-BR" sz="2000" dirty="0" err="1">
                <a:solidFill>
                  <a:schemeClr val="bg1"/>
                </a:solidFill>
              </a:rPr>
              <a:t>secondary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to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anti-tumor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necrosis</a:t>
            </a:r>
            <a:r>
              <a:rPr lang="pt-BR" sz="2000" dirty="0">
                <a:solidFill>
                  <a:schemeClr val="bg1"/>
                </a:solidFill>
              </a:rPr>
              <a:t> fator alpha </a:t>
            </a:r>
            <a:r>
              <a:rPr lang="pt-BR" sz="2000" dirty="0" err="1">
                <a:solidFill>
                  <a:schemeClr val="bg1"/>
                </a:solidFill>
              </a:rPr>
              <a:t>therapy</a:t>
            </a:r>
            <a:r>
              <a:rPr lang="pt-BR" sz="2000" dirty="0">
                <a:solidFill>
                  <a:schemeClr val="bg1"/>
                </a:solidFill>
              </a:rPr>
              <a:t>, Lara Beatriz Prata Ribeiro et al, Anais de dermatologia, 2013</a:t>
            </a:r>
          </a:p>
        </p:txBody>
      </p:sp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8220" y="3064031"/>
            <a:ext cx="15020807" cy="1551034"/>
          </a:xfrm>
        </p:spPr>
        <p:txBody>
          <a:bodyPr/>
          <a:lstStyle/>
          <a:p>
            <a:r>
              <a:rPr lang="pt-BR" sz="6000" dirty="0"/>
              <a:t>caso clínico patológico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2057999" y="4624387"/>
            <a:ext cx="11461750" cy="519113"/>
          </a:xfrm>
        </p:spPr>
        <p:txBody>
          <a:bodyPr/>
          <a:lstStyle/>
          <a:p>
            <a:r>
              <a:rPr lang="pt-BR" dirty="0"/>
              <a:t>Feminino, 37 anos, iniciou com placas de alopecia na região parietal há cerca de 2 meses (sic) com eritema difuso, eritema </a:t>
            </a:r>
            <a:r>
              <a:rPr lang="pt-BR" dirty="0" err="1"/>
              <a:t>peripilar</a:t>
            </a:r>
            <a:r>
              <a:rPr lang="pt-BR" dirty="0"/>
              <a:t> e descamação </a:t>
            </a:r>
            <a:r>
              <a:rPr lang="pt-BR" dirty="0" err="1"/>
              <a:t>peripilar</a:t>
            </a:r>
            <a:r>
              <a:rPr lang="pt-BR" dirty="0"/>
              <a:t>.   HD: líquen plano pilar.</a:t>
            </a:r>
          </a:p>
        </p:txBody>
      </p:sp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08447E1-9FEB-4857-3C64-55E8B4B33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2013" y="-1395317"/>
            <a:ext cx="10287000" cy="1307763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051F9C-4B97-D05E-B59D-F53E6A8DDF23}"/>
              </a:ext>
            </a:extLst>
          </p:cNvPr>
          <p:cNvSpPr txBox="1"/>
          <p:nvPr/>
        </p:nvSpPr>
        <p:spPr>
          <a:xfrm>
            <a:off x="14409607" y="8057072"/>
            <a:ext cx="353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Imagem cedida </a:t>
            </a:r>
            <a:r>
              <a:rPr lang="pt-BR" dirty="0" err="1"/>
              <a:t>Dra</a:t>
            </a:r>
            <a:r>
              <a:rPr lang="pt-BR" dirty="0"/>
              <a:t> Gabriela Galvão</a:t>
            </a:r>
          </a:p>
        </p:txBody>
      </p:sp>
    </p:spTree>
    <p:extLst>
      <p:ext uri="{BB962C8B-B14F-4D97-AF65-F5344CB8AC3E}">
        <p14:creationId xmlns:p14="http://schemas.microsoft.com/office/powerpoint/2010/main" val="328204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6F26E-2D38-CE3A-128D-82EAACE94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3EC1F3-F6F7-6B0A-C481-43CF8724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" y="4364"/>
            <a:ext cx="8022566" cy="10287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0EB2D9-8174-57B1-3511-E0ACBD8C2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66" y="0"/>
            <a:ext cx="8418483" cy="10287000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698A60-4D4A-6874-0CFD-2F2969A0ABCF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8195094" y="8339998"/>
            <a:ext cx="1897812" cy="142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/>
              <a:t>Imagens cedidas </a:t>
            </a:r>
            <a:r>
              <a:rPr lang="pt-BR" sz="1800" dirty="0" err="1"/>
              <a:t>Dra</a:t>
            </a:r>
            <a:r>
              <a:rPr lang="pt-BR" sz="1800" dirty="0"/>
              <a:t> Gabriela Galvão</a:t>
            </a:r>
          </a:p>
        </p:txBody>
      </p:sp>
    </p:spTree>
    <p:extLst>
      <p:ext uri="{BB962C8B-B14F-4D97-AF65-F5344CB8AC3E}">
        <p14:creationId xmlns:p14="http://schemas.microsoft.com/office/powerpoint/2010/main" val="130527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4353208-ECDE-A54C-FFE3-5BCB804C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4" y="-16088"/>
            <a:ext cx="9131500" cy="103030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E339070-2245-1D8E-80AF-F98B19F34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78" y="-16088"/>
            <a:ext cx="7772400" cy="63192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BEB79B-48D3-30C7-3E41-5FF717F451AF}"/>
              </a:ext>
            </a:extLst>
          </p:cNvPr>
          <p:cNvSpPr txBox="1"/>
          <p:nvPr/>
        </p:nvSpPr>
        <p:spPr>
          <a:xfrm>
            <a:off x="10627743" y="6814868"/>
            <a:ext cx="5767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ÍSTMO: alopecia cicatricial ou não cicatricial?</a:t>
            </a:r>
          </a:p>
        </p:txBody>
      </p:sp>
    </p:spTree>
    <p:extLst>
      <p:ext uri="{BB962C8B-B14F-4D97-AF65-F5344CB8AC3E}">
        <p14:creationId xmlns:p14="http://schemas.microsoft.com/office/powerpoint/2010/main" val="110025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EE780B1-BDEB-CA5F-47B8-292899CF7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27" y="879893"/>
            <a:ext cx="11993590" cy="899519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197F06-2799-E35B-0969-0C4458D5D161}"/>
              </a:ext>
            </a:extLst>
          </p:cNvPr>
          <p:cNvSpPr txBox="1"/>
          <p:nvPr/>
        </p:nvSpPr>
        <p:spPr>
          <a:xfrm>
            <a:off x="14906445" y="3933645"/>
            <a:ext cx="10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ÍSTMO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981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E5679B-6082-A459-E015-91E0AC5AC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" y="0"/>
            <a:ext cx="9935284" cy="1022647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72BF10-61E2-B8E3-9479-704C27FD6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63" y="0"/>
            <a:ext cx="7772400" cy="600228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3512F83-9816-F8C6-40D7-437E057016F4}"/>
              </a:ext>
            </a:extLst>
          </p:cNvPr>
          <p:cNvSpPr txBox="1"/>
          <p:nvPr/>
        </p:nvSpPr>
        <p:spPr>
          <a:xfrm>
            <a:off x="11214340" y="6642340"/>
            <a:ext cx="4597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ÍSTMO UM POUCO MAIS SUPERIOR</a:t>
            </a:r>
          </a:p>
        </p:txBody>
      </p:sp>
    </p:spTree>
    <p:extLst>
      <p:ext uri="{BB962C8B-B14F-4D97-AF65-F5344CB8AC3E}">
        <p14:creationId xmlns:p14="http://schemas.microsoft.com/office/powerpoint/2010/main" val="121154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A5A6AA0-EA6E-0DB3-0D13-8EB05B62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257" y="232561"/>
            <a:ext cx="7772400" cy="49911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BD81382-1B94-B38E-83FD-E22DDE9A7D8B}"/>
              </a:ext>
            </a:extLst>
          </p:cNvPr>
          <p:cNvSpPr txBox="1"/>
          <p:nvPr/>
        </p:nvSpPr>
        <p:spPr>
          <a:xfrm>
            <a:off x="10593238" y="5865962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BULBO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71C4C3-B14F-C5AB-5A53-059EF4688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7" y="0"/>
            <a:ext cx="8248011" cy="101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1A1209-B0A2-296C-19E3-589429C48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53" y="-83483"/>
            <a:ext cx="9892500" cy="103704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925F5A4-50D5-316F-03F2-712138FC67E3}"/>
              </a:ext>
            </a:extLst>
          </p:cNvPr>
          <p:cNvSpPr txBox="1"/>
          <p:nvPr/>
        </p:nvSpPr>
        <p:spPr>
          <a:xfrm>
            <a:off x="13750506" y="3329796"/>
            <a:ext cx="354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EPIDERME E INFUNDÍBULO</a:t>
            </a: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0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746</TotalTime>
  <Words>374</Words>
  <Application>Microsoft Macintosh PowerPoint</Application>
  <PresentationFormat>Personalizar</PresentationFormat>
  <Paragraphs>46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Calibri Bold</vt:lpstr>
      <vt:lpstr>Arial</vt:lpstr>
      <vt:lpstr>Calibri</vt:lpstr>
      <vt:lpstr>Congresso de Patologia</vt:lpstr>
      <vt:lpstr>Sessão siladepa – cbp 2024</vt:lpstr>
      <vt:lpstr>caso clínico patológico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ALOPECIA PSORIASIFORME ASSOCIADA AO INIBIDOR DE TNF ALFA</vt:lpstr>
      <vt:lpstr>ALOPECIA PSORIASIFORME ASSOCIADA AO INIBIDOR DE FATOR DE NECROSE TUMORAL ALFA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Ana Leticia Boff</cp:lastModifiedBy>
  <cp:revision>34</cp:revision>
  <dcterms:created xsi:type="dcterms:W3CDTF">2024-02-22T18:43:09Z</dcterms:created>
  <dcterms:modified xsi:type="dcterms:W3CDTF">2024-05-31T12:57:54Z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